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59"/>
  </p:notesMasterIdLst>
  <p:handoutMasterIdLst>
    <p:handoutMasterId r:id="rId60"/>
  </p:handoutMasterIdLst>
  <p:sldIdLst>
    <p:sldId id="560" r:id="rId3"/>
    <p:sldId id="561" r:id="rId4"/>
    <p:sldId id="594" r:id="rId5"/>
    <p:sldId id="562" r:id="rId6"/>
    <p:sldId id="601" r:id="rId7"/>
    <p:sldId id="573" r:id="rId8"/>
    <p:sldId id="595" r:id="rId9"/>
    <p:sldId id="613" r:id="rId10"/>
    <p:sldId id="629" r:id="rId11"/>
    <p:sldId id="630" r:id="rId12"/>
    <p:sldId id="631" r:id="rId13"/>
    <p:sldId id="611" r:id="rId14"/>
    <p:sldId id="579" r:id="rId15"/>
    <p:sldId id="624" r:id="rId16"/>
    <p:sldId id="614" r:id="rId17"/>
    <p:sldId id="615" r:id="rId18"/>
    <p:sldId id="578" r:id="rId19"/>
    <p:sldId id="617" r:id="rId20"/>
    <p:sldId id="618" r:id="rId21"/>
    <p:sldId id="619" r:id="rId22"/>
    <p:sldId id="602" r:id="rId23"/>
    <p:sldId id="621" r:id="rId24"/>
    <p:sldId id="584" r:id="rId25"/>
    <p:sldId id="577" r:id="rId26"/>
    <p:sldId id="627" r:id="rId27"/>
    <p:sldId id="625" r:id="rId28"/>
    <p:sldId id="587" r:id="rId29"/>
    <p:sldId id="576" r:id="rId30"/>
    <p:sldId id="623" r:id="rId31"/>
    <p:sldId id="585" r:id="rId32"/>
    <p:sldId id="588" r:id="rId33"/>
    <p:sldId id="589" r:id="rId34"/>
    <p:sldId id="626" r:id="rId35"/>
    <p:sldId id="649" r:id="rId36"/>
    <p:sldId id="628" r:id="rId37"/>
    <p:sldId id="646" r:id="rId38"/>
    <p:sldId id="632" r:id="rId39"/>
    <p:sldId id="622" r:id="rId40"/>
    <p:sldId id="637" r:id="rId41"/>
    <p:sldId id="636" r:id="rId42"/>
    <p:sldId id="638" r:id="rId43"/>
    <p:sldId id="639" r:id="rId44"/>
    <p:sldId id="640" r:id="rId45"/>
    <p:sldId id="641" r:id="rId46"/>
    <p:sldId id="642" r:id="rId47"/>
    <p:sldId id="633" r:id="rId48"/>
    <p:sldId id="634" r:id="rId49"/>
    <p:sldId id="635" r:id="rId50"/>
    <p:sldId id="590" r:id="rId51"/>
    <p:sldId id="647" r:id="rId52"/>
    <p:sldId id="648" r:id="rId53"/>
    <p:sldId id="603" r:id="rId54"/>
    <p:sldId id="591" r:id="rId55"/>
    <p:sldId id="650" r:id="rId56"/>
    <p:sldId id="605" r:id="rId57"/>
    <p:sldId id="606" r:id="rId5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767691"/>
    <a:srgbClr val="DA1C1C"/>
    <a:srgbClr val="C3A54D"/>
    <a:srgbClr val="AC2A14"/>
    <a:srgbClr val="7F7F7F"/>
    <a:srgbClr val="FFFFFF"/>
    <a:srgbClr val="C6C0AA"/>
    <a:srgbClr val="F9F0AB"/>
    <a:srgbClr val="F9E6A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 autoAdjust="0"/>
  </p:normalViewPr>
  <p:slideViewPr>
    <p:cSldViewPr>
      <p:cViewPr varScale="1">
        <p:scale>
          <a:sx n="83" d="100"/>
          <a:sy n="83" d="100"/>
        </p:scale>
        <p:origin x="475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07-Jun-17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07-Jun-17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72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53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8946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359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27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4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04880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82BDED-90FC-4B07-A4AE-5C0AABA2B497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60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26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2311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A3FD5-FD3F-4C79-A80B-E275BA2DB07B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8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156316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3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82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334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4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5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6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7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8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9" TargetMode="External"/><Relationship Id="rId2" Type="http://schemas.openxmlformats.org/officeDocument/2006/relationships/hyperlink" Target="https://judge.softuni.bg/Contests/304/Methods-and-Debugging-La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4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3.png"/><Relationship Id="rId14" Type="http://schemas.openxmlformats.org/officeDocument/2006/relationships/hyperlink" Target="http://www.telenor.b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aticon.com/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533400"/>
            <a:ext cx="76816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Methods, Debugging and Troubleshooting Code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84612" y="2193899"/>
            <a:ext cx="7681699" cy="1311301"/>
          </a:xfrm>
        </p:spPr>
        <p:txBody>
          <a:bodyPr>
            <a:normAutofit/>
          </a:bodyPr>
          <a:lstStyle/>
          <a:p>
            <a:r>
              <a:rPr lang="en-GB" dirty="0"/>
              <a:t>Defining</a:t>
            </a:r>
            <a:r>
              <a:rPr lang="en-US" dirty="0"/>
              <a:t> and Using Methods, Overloads, Debugging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/>
        </p:nvSpPr>
        <p:spPr bwMode="auto">
          <a:xfrm>
            <a:off x="825157" y="4458974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SoftUni Team</a:t>
            </a:r>
          </a:p>
        </p:txBody>
      </p:sp>
      <p:sp>
        <p:nvSpPr>
          <p:cNvPr id="18" name="Text Placeholder 7"/>
          <p:cNvSpPr>
            <a:spLocks noGrp="1"/>
          </p:cNvSpPr>
          <p:nvPr/>
        </p:nvSpPr>
        <p:spPr bwMode="auto">
          <a:xfrm>
            <a:off x="825158" y="4928873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Trainers</a:t>
            </a:r>
          </a:p>
        </p:txBody>
      </p:sp>
      <p:sp>
        <p:nvSpPr>
          <p:cNvPr id="19" name="Text Placeholder 10"/>
          <p:cNvSpPr>
            <a:spLocks noGrp="1"/>
          </p:cNvSpPr>
          <p:nvPr/>
        </p:nvSpPr>
        <p:spPr bwMode="auto">
          <a:xfrm>
            <a:off x="825157" y="5334000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/>
        </p:nvSpPr>
        <p:spPr bwMode="auto">
          <a:xfrm>
            <a:off x="825157" y="5674521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7"/>
              </a:rPr>
              <a:t>http://softuni.bg</a:t>
            </a:r>
            <a:endParaRPr lang="en-US" sz="1800" dirty="0"/>
          </a:p>
        </p:txBody>
      </p:sp>
      <p:pic>
        <p:nvPicPr>
          <p:cNvPr id="11" name="Picture 10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0087" y="3783266"/>
            <a:ext cx="2133598" cy="23414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5128188" y="3862749"/>
            <a:ext cx="137839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Methods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18337" y="3489294"/>
            <a:ext cx="5148188" cy="2890492"/>
            <a:chOff x="6418337" y="3489294"/>
            <a:chExt cx="5148188" cy="2890492"/>
          </a:xfrm>
        </p:grpSpPr>
        <p:pic>
          <p:nvPicPr>
            <p:cNvPr id="15" name="Picture Placeholder 9"/>
            <p:cNvPicPr>
              <a:picLocks noChangeAspect="1"/>
            </p:cNvPicPr>
            <p:nvPr/>
          </p:nvPicPr>
          <p:blipFill>
            <a:blip r:embed="rId9" cstate="print"/>
            <a:srcRect t="2654" b="2654"/>
            <a:stretch>
              <a:fillRect/>
            </a:stretch>
          </p:blipFill>
          <p:spPr>
            <a:xfrm>
              <a:off x="6418337" y="4155279"/>
              <a:ext cx="5148188" cy="1940721"/>
            </a:xfrm>
            <a:prstGeom prst="rect">
              <a:avLst/>
            </a:prstGeom>
          </p:spPr>
        </p:pic>
        <p:pic>
          <p:nvPicPr>
            <p:cNvPr id="16" name="Picture 2" descr="Резултат с изображение за function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669" y="3489294"/>
              <a:ext cx="2921943" cy="2890492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201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a blank cash receipt: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Blank Receipt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49648" y="22098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Header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94212" y="1967772"/>
            <a:ext cx="6248400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CASH RECEIPT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808412" y="23653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449648" y="3575115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Body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14955" y="4724633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© SoftUni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804976" y="511213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https://judge.softuni.bg/Contests/Practice/Index/304#0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446212" y="49530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Footer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808412" y="373065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514955" y="3353267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Charged to____________________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Received by___________________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50986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 methods</a:t>
            </a:r>
            <a:r>
              <a:rPr lang="en-US" dirty="0"/>
              <a:t> to print each section (header + body + footer)</a:t>
            </a:r>
          </a:p>
          <a:p>
            <a:pPr lvl="1"/>
            <a:r>
              <a:rPr lang="en-US" dirty="0"/>
              <a:t>Copy the content from the slide</a:t>
            </a:r>
          </a:p>
          <a:p>
            <a:pPr lvl="1"/>
            <a:r>
              <a:rPr lang="en-US" dirty="0"/>
              <a:t>For the copyright sign use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\u00A9</a:t>
            </a:r>
            <a:r>
              <a:rPr lang="en-US" dirty="0"/>
              <a:t>"</a:t>
            </a:r>
          </a:p>
          <a:p>
            <a:r>
              <a:rPr lang="en-US" sz="3200" dirty="0"/>
              <a:t>Create a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PrintReceipt()</a:t>
            </a:r>
            <a:r>
              <a:rPr lang="en-US" sz="3200" dirty="0"/>
              <a:t> that calls these 3 methods: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Blank Receipt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36612" y="3909259"/>
            <a:ext cx="5105400" cy="2104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PrintReceipt()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PrintBody();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PrintFooter();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04487"/>
            <a:ext cx="4188576" cy="2113716"/>
          </a:xfrm>
          <a:prstGeom prst="rect">
            <a:avLst/>
          </a:prstGeom>
        </p:spPr>
      </p:pic>
      <p:sp>
        <p:nvSpPr>
          <p:cNvPr id="22" name="Right Arrow 12"/>
          <p:cNvSpPr/>
          <p:nvPr/>
        </p:nvSpPr>
        <p:spPr>
          <a:xfrm>
            <a:off x="6246812" y="477077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64549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Methods with Parameters</a:t>
            </a:r>
          </a:p>
        </p:txBody>
      </p:sp>
      <p:pic>
        <p:nvPicPr>
          <p:cNvPr id="4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4533537" y="2443300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sp>
        <p:nvSpPr>
          <p:cNvPr id="5" name="TextBox 4"/>
          <p:cNvSpPr txBox="1"/>
          <p:nvPr/>
        </p:nvSpPr>
        <p:spPr>
          <a:xfrm rot="364535">
            <a:off x="6575950" y="4445794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09281">
            <a:off x="1959561" y="2270490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875553">
            <a:off x="3489784" y="4476571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32441">
            <a:off x="8114742" y="1423027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9" name="TextBox 8"/>
          <p:cNvSpPr txBox="1"/>
          <p:nvPr/>
        </p:nvSpPr>
        <p:spPr>
          <a:xfrm rot="21521100">
            <a:off x="5341833" y="1049373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1981200"/>
            <a:ext cx="1097848" cy="1097848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876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can be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 data type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3000"/>
              </a:spcBef>
            </a:pPr>
            <a:r>
              <a:rPr lang="en-US" dirty="0"/>
              <a:t>Call the method with certain values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arguments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6926" y="4976257"/>
            <a:ext cx="10363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PrintNumbers(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6" y="1828800"/>
            <a:ext cx="10363200" cy="2336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start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end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for (int i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start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i &lt;=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end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i++)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Console.Write("{0} ", i);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510961" y="1013579"/>
            <a:ext cx="3352800" cy="1450564"/>
          </a:xfrm>
          <a:prstGeom prst="wedgeRoundRectCallout">
            <a:avLst>
              <a:gd name="adj1" fmla="val -72838"/>
              <a:gd name="adj2" fmla="val 212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 parameters</a:t>
            </a:r>
          </a:p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start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type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endParaRPr lang="en-US" sz="2800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89612" y="5165473"/>
            <a:ext cx="3124200" cy="1114328"/>
          </a:xfrm>
          <a:prstGeom prst="wedgeRoundRectCallout">
            <a:avLst>
              <a:gd name="adj1" fmla="val -81212"/>
              <a:gd name="adj2" fmla="val 211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Passing arguments at invocation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454464" y="2646431"/>
            <a:ext cx="3429000" cy="1114328"/>
          </a:xfrm>
          <a:prstGeom prst="wedgeRoundRectCallout">
            <a:avLst>
              <a:gd name="adj1" fmla="val -82470"/>
              <a:gd name="adj2" fmla="val -802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parameters 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separated by comma</a:t>
            </a:r>
          </a:p>
        </p:txBody>
      </p:sp>
    </p:spTree>
    <p:extLst>
      <p:ext uri="{BB962C8B-B14F-4D97-AF65-F5344CB8AC3E}">
        <p14:creationId xmlns:p14="http://schemas.microsoft.com/office/powerpoint/2010/main" val="147105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627562" y="4572864"/>
            <a:ext cx="5657850" cy="47929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zero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several </a:t>
            </a:r>
            <a:r>
              <a:rPr lang="en-US" dirty="0"/>
              <a:t>parameters</a:t>
            </a:r>
          </a:p>
          <a:p>
            <a:r>
              <a:rPr lang="en-US" dirty="0"/>
              <a:t>You can pass parameters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types</a:t>
            </a:r>
          </a:p>
          <a:p>
            <a:r>
              <a:rPr lang="en-US" dirty="0"/>
              <a:t>Each parameter 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type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4572000"/>
            <a:ext cx="10363200" cy="18381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PrintStudent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Console.Write("Student: {0}; Age: {1}, Grade: {2}",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6114327" y="3342597"/>
            <a:ext cx="1941158" cy="1107865"/>
          </a:xfrm>
          <a:prstGeom prst="wedgeRoundRectCallout">
            <a:avLst>
              <a:gd name="adj1" fmla="val 72004"/>
              <a:gd name="adj2" fmla="val 637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9867308" y="3324589"/>
            <a:ext cx="1905000" cy="1114328"/>
          </a:xfrm>
          <a:prstGeom prst="wedgeRoundRectCallout">
            <a:avLst>
              <a:gd name="adj1" fmla="val -69997"/>
              <a:gd name="adj2" fmla="val 671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1141412" y="3324589"/>
            <a:ext cx="3352800" cy="1114328"/>
          </a:xfrm>
          <a:prstGeom prst="wedgeRoundRectCallout">
            <a:avLst>
              <a:gd name="adj1" fmla="val 65537"/>
              <a:gd name="adj2" fmla="val 644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parameters 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different types</a:t>
            </a:r>
          </a:p>
        </p:txBody>
      </p:sp>
    </p:spTree>
    <p:extLst>
      <p:ext uri="{BB962C8B-B14F-4D97-AF65-F5344CB8AC3E}">
        <p14:creationId xmlns:p14="http://schemas.microsoft.com/office/powerpoint/2010/main" val="31291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</a:t>
            </a:r>
            <a:r>
              <a:rPr lang="en-US" dirty="0"/>
              <a:t> of an integer 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Sign of Integer Number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03412" y="2362200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808412" y="2362200"/>
            <a:ext cx="6157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2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119176" y="25177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903412" y="3509343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08411" y="4606201"/>
            <a:ext cx="6157799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0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zero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119176" y="4812028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https://judge.softuni.bg/Contests/Practice/Index/304#1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903412" y="4652895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119176" y="366488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833200" y="3509343"/>
            <a:ext cx="613301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-5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6156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Sign of Integer Number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622412" y="1234619"/>
            <a:ext cx="109440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PrintSign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(number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0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Console.WriteLine("The number {0} 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positive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if (number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0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Console.WriteLine("The number {0} </a:t>
            </a:r>
            <a:r>
              <a:rPr lang="en-GB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Console.WriteLine("The number {0} 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zero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PrintSign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(int.Parse(Console.ReadLine()));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8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Parameters can accept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default values</a:t>
            </a:r>
            <a:r>
              <a:rPr lang="en-US" sz="3000" dirty="0"/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200" dirty="0"/>
          </a:p>
          <a:p>
            <a:endParaRPr lang="en-US" sz="2000" dirty="0"/>
          </a:p>
          <a:p>
            <a:r>
              <a:rPr lang="en-US" sz="3000" dirty="0"/>
              <a:t>The above method can be called in several ways:</a:t>
            </a:r>
            <a:endParaRPr lang="bg-BG" sz="3000" dirty="0"/>
          </a:p>
          <a:p>
            <a:endParaRPr lang="en-US" sz="3600" dirty="0"/>
          </a:p>
          <a:p>
            <a:endParaRPr lang="en-US" dirty="0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1828800"/>
            <a:ext cx="10363200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PrintNumbers(int start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 end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start; i &lt;= end; i++)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Console.Write("{0} ", i);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5105400"/>
            <a:ext cx="10363200" cy="1374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end: 40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start: 35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313612" y="2401456"/>
            <a:ext cx="1676400" cy="1032316"/>
          </a:xfrm>
          <a:prstGeom prst="wedgeRoundRectCallout">
            <a:avLst>
              <a:gd name="adj1" fmla="val 71013"/>
              <a:gd name="adj2" fmla="val -610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Default values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4646612" y="5029200"/>
            <a:ext cx="3200400" cy="941797"/>
          </a:xfrm>
          <a:prstGeom prst="wedgeRoundRectCallout">
            <a:avLst>
              <a:gd name="adj1" fmla="val -82992"/>
              <a:gd name="adj2" fmla="val 467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be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skipped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 method invocation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0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Printing Triangle</a:t>
            </a:r>
            <a:endParaRPr lang="bg-BG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for printing triangles as shown below: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https://judge.softuni.bg/Contests/Practice/Index/304#2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03612" y="2676636"/>
            <a:ext cx="1447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264611" y="2202659"/>
            <a:ext cx="1792201" cy="35359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1 2 3 4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2412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2"/>
          <p:cNvSpPr/>
          <p:nvPr/>
        </p:nvSpPr>
        <p:spPr>
          <a:xfrm>
            <a:off x="2741612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83411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502611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6147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a single line,</a:t>
            </a:r>
            <a:r>
              <a:rPr lang="en-US" dirty="0"/>
              <a:t> consisting of numbers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start</a:t>
            </a:r>
            <a:r>
              <a:rPr lang="en-US" dirty="0"/>
              <a:t>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end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475344"/>
            <a:ext cx="101346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PrintLine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Console.Write(i + 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2438" indent="-452438">
              <a:buFontTx/>
              <a:buAutoNum type="arabicPeriod"/>
              <a:tabLst/>
            </a:pP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pPr marL="712788" lvl="1" indent="-350838"/>
            <a:r>
              <a:rPr lang="en-US" dirty="0"/>
              <a:t>What is a Method? Why Use Methods?</a:t>
            </a:r>
          </a:p>
          <a:p>
            <a:pPr marL="712788" lvl="1" indent="-350838"/>
            <a:r>
              <a:rPr lang="en-US" dirty="0"/>
              <a:t>Declaring and Invoking Methods</a:t>
            </a:r>
          </a:p>
          <a:p>
            <a:pPr marL="452438" indent="-452438">
              <a:buFontTx/>
              <a:buAutoNum type="arabicPeriod"/>
            </a:pPr>
            <a:r>
              <a:rPr lang="en-US" dirty="0"/>
              <a:t>Methods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712788" lvl="1" indent="-350838"/>
            <a:r>
              <a:rPr lang="en-US" dirty="0"/>
              <a:t>Passing Parameters and Returning Values</a:t>
            </a:r>
          </a:p>
          <a:p>
            <a:pPr marL="452438" indent="-452438">
              <a:buFontTx/>
              <a:buAutoNum type="arabicPeriod"/>
            </a:pPr>
            <a:r>
              <a:rPr lang="en-US" dirty="0"/>
              <a:t>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Overloading</a:t>
            </a:r>
          </a:p>
          <a:p>
            <a:pPr marL="452438" indent="-452438"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</a:t>
            </a:r>
            <a:r>
              <a:rPr lang="en-US" dirty="0"/>
              <a:t> and Program Flow</a:t>
            </a:r>
          </a:p>
          <a:p>
            <a:pPr marL="452438" indent="-452438">
              <a:buFontTx/>
              <a:buAutoNum type="arabicPeriod"/>
            </a:pPr>
            <a:r>
              <a:rPr lang="en-US" dirty="0"/>
              <a:t>Methods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Naming</a:t>
            </a:r>
            <a:r>
              <a:rPr lang="en-US" dirty="0"/>
              <a:t> and Best Practices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66" y="2355273"/>
            <a:ext cx="2901075" cy="3740727"/>
          </a:xfrm>
          <a:prstGeom prst="rect">
            <a:avLst/>
          </a:prstGeom>
        </p:spPr>
      </p:pic>
      <p:pic>
        <p:nvPicPr>
          <p:cNvPr id="8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012" y="1395005"/>
            <a:ext cx="1941430" cy="192053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5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half (1..n)</a:t>
            </a:r>
            <a:r>
              <a:rPr lang="en-US" dirty="0"/>
              <a:t> and then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 half (n-1…1)</a:t>
            </a:r>
            <a:r>
              <a:rPr lang="en-US" dirty="0"/>
              <a:t> of the triangle: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 (2)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480370"/>
            <a:ext cx="101346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PrintTriangle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line = 1; line &lt;= n; line++)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PrintLine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line = n - 1; line &gt;= 1; line--)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PrintLine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228012" y="1843277"/>
            <a:ext cx="2275657" cy="978316"/>
          </a:xfrm>
          <a:prstGeom prst="wedgeRoundRectCallout">
            <a:avLst>
              <a:gd name="adj1" fmla="val -78895"/>
              <a:gd name="adj2" fmla="val 396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https://judge.softuni.bg/Contests/Practice/Index/304#2</a:t>
            </a:r>
            <a:endParaRPr lang="en-US" dirty="0"/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6627812" y="3932373"/>
            <a:ext cx="1981200" cy="604359"/>
          </a:xfrm>
          <a:prstGeom prst="wedgeRoundRectCallout">
            <a:avLst>
              <a:gd name="adj1" fmla="val -79827"/>
              <a:gd name="adj2" fmla="val -413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Lines 1...n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6551612" y="5280095"/>
            <a:ext cx="2133600" cy="604359"/>
          </a:xfrm>
          <a:prstGeom prst="wedgeRoundRectCallout">
            <a:avLst>
              <a:gd name="adj1" fmla="val -77662"/>
              <a:gd name="adj2" fmla="val -536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Lines n-1…1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97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Draw at the console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filled square </a:t>
            </a:r>
            <a:r>
              <a:rPr lang="en-US" sz="3200" dirty="0"/>
              <a:t>of size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like in the example: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Draw </a:t>
            </a:r>
            <a:r>
              <a:rPr lang="bg-BG" dirty="0"/>
              <a:t>а </a:t>
            </a:r>
            <a:r>
              <a:rPr lang="en-US" dirty="0"/>
              <a:t>Filled Square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303526" y="1725549"/>
            <a:ext cx="3134286" cy="1697763"/>
            <a:chOff x="7227326" y="1883637"/>
            <a:chExt cx="3134286" cy="169776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7227326" y="2365494"/>
              <a:ext cx="609600" cy="6243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80000" tIns="108000" rIns="180000" bIns="108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609012" y="1883637"/>
              <a:ext cx="1752600" cy="169776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36000" rIns="108000" bIns="36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8008017" y="2487181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1823112"/>
            <a:ext cx="5354181" cy="43619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Console.WriteLine(new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string('-', 2 * n));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PrintMiddleRow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1; i &lt; n;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Console.Write("\\/");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56212" y="3669771"/>
            <a:ext cx="5410200" cy="25152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n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read 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n - 2;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PrintMiddleRow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https://judge.softuni.bg/Contests/Practice/Index/304#3</a:t>
            </a:r>
            <a:endParaRPr lang="en-US" dirty="0"/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4760451" y="2514600"/>
            <a:ext cx="2275657" cy="978316"/>
          </a:xfrm>
          <a:prstGeom prst="wedgeRoundRectCallout">
            <a:avLst>
              <a:gd name="adj1" fmla="val -15641"/>
              <a:gd name="adj2" fmla="val -780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04282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Declaring and Invoking Methods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08332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1" name="Rectangle 3"/>
          <p:cNvSpPr>
            <a:spLocks noGrp="1" noChangeArrowheads="1"/>
          </p:cNvSpPr>
          <p:nvPr>
            <p:ph type="title"/>
          </p:nvPr>
        </p:nvSpPr>
        <p:spPr>
          <a:xfrm>
            <a:off x="1141412" y="5410200"/>
            <a:ext cx="9906000" cy="9868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Returning Values From Methods</a:t>
            </a:r>
            <a:endParaRPr lang="bg-BG" dirty="0"/>
          </a:p>
        </p:txBody>
      </p:sp>
      <p:pic>
        <p:nvPicPr>
          <p:cNvPr id="6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403" y="873430"/>
            <a:ext cx="4278017" cy="4231970"/>
          </a:xfrm>
          <a:prstGeom prst="roundRect">
            <a:avLst>
              <a:gd name="adj" fmla="val 1389"/>
            </a:avLst>
          </a:prstGeom>
          <a:solidFill>
            <a:schemeClr val="tx2">
              <a:lumMod val="75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0197224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Type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3200" dirty="0">
                <a:latin typeface="+mj-lt"/>
                <a:cs typeface="Consolas" pitchFamily="49" charset="0"/>
              </a:rPr>
              <a:t> – </a:t>
            </a:r>
            <a:r>
              <a:rPr lang="en-US" sz="3200" dirty="0"/>
              <a:t>does not return a value (only executes code)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  <a:p>
            <a:r>
              <a:rPr lang="en-US" sz="3200" dirty="0"/>
              <a:t>Other types – return values, based on the method's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return type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Return Types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83802" y="1734128"/>
            <a:ext cx="1036319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/>
              <a:t>static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/>
              <a:t> AddOne(int n) </a:t>
            </a:r>
            <a:endParaRPr lang="en-US" dirty="0"/>
          </a:p>
          <a:p>
            <a:r>
              <a:rPr lang="en-US"/>
              <a:t>{</a:t>
            </a:r>
            <a:endParaRPr lang="en-US" dirty="0"/>
          </a:p>
          <a:p>
            <a:r>
              <a:rPr lang="en-US"/>
              <a:t>  n += 1;</a:t>
            </a:r>
            <a:endParaRPr lang="en-US" dirty="0"/>
          </a:p>
          <a:p>
            <a:r>
              <a:rPr lang="en-US"/>
              <a:t>  Console.WriteLine(n);</a:t>
            </a:r>
            <a:endParaRPr lang="en-US" dirty="0"/>
          </a:p>
          <a:p>
            <a:r>
              <a:rPr lang="en-US"/>
              <a:t>}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64608" y="4724400"/>
            <a:ext cx="10363198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static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/>
              <a:t> PlusOne(int n) 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return n + 1;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13412" y="2286000"/>
            <a:ext cx="1981200" cy="1066800"/>
          </a:xfrm>
          <a:prstGeom prst="wedgeRoundRectCallout">
            <a:avLst>
              <a:gd name="adj1" fmla="val -78299"/>
              <a:gd name="adj2" fmla="val 288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statement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4408776" y="5581072"/>
            <a:ext cx="3581400" cy="683195"/>
          </a:xfrm>
          <a:prstGeom prst="wedgeRoundRectCallout">
            <a:avLst>
              <a:gd name="adj1" fmla="val -69046"/>
              <a:gd name="adj2" fmla="val -218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value</a:t>
            </a:r>
          </a:p>
        </p:txBody>
      </p:sp>
    </p:spTree>
    <p:extLst>
      <p:ext uri="{BB962C8B-B14F-4D97-AF65-F5344CB8AC3E}">
        <p14:creationId xmlns:p14="http://schemas.microsoft.com/office/powerpoint/2010/main" val="97780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/>
              <a:t> keyword immediately stops the method's execution</a:t>
            </a:r>
          </a:p>
          <a:p>
            <a:r>
              <a:rPr lang="en-US" sz="3200" dirty="0"/>
              <a:t>Returns the specified value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Void methods can 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terminated</a:t>
            </a:r>
            <a:r>
              <a:rPr lang="en-US" sz="3200" dirty="0"/>
              <a:t> by just using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</a:p>
          <a:p>
            <a:endParaRPr lang="en-US" sz="32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Return</a:t>
            </a:r>
            <a:r>
              <a:rPr lang="en-US" dirty="0"/>
              <a:t> Statement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1225" y="2380672"/>
            <a:ext cx="10363198" cy="24341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/>
              <a:t>static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/>
              <a:t> ReadFullName() </a:t>
            </a:r>
            <a:endParaRPr lang="en-US" dirty="0"/>
          </a:p>
          <a:p>
            <a:r>
              <a:rPr lang="en-US"/>
              <a:t>{</a:t>
            </a:r>
            <a:endParaRPr lang="en-US" dirty="0"/>
          </a:p>
          <a:p>
            <a:r>
              <a:rPr lang="en-US"/>
              <a:t>  string firstName = Console.ReadLine();</a:t>
            </a:r>
            <a:endParaRPr lang="en-US" dirty="0"/>
          </a:p>
          <a:p>
            <a:r>
              <a:rPr lang="en-US"/>
              <a:t>  string lastName = Console.ReadLine();</a:t>
            </a:r>
            <a:endParaRPr lang="en-US" dirty="0"/>
          </a:p>
          <a:p>
            <a:r>
              <a:rPr lang="en-US"/>
              <a:t> 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/>
              <a:t> firstName + " " + lastName;</a:t>
            </a:r>
            <a:endParaRPr lang="en-US" dirty="0"/>
          </a:p>
          <a:p>
            <a:r>
              <a:rPr lang="en-US"/>
              <a:t>}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11225" y="5791200"/>
            <a:ext cx="10363198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return;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8355141" y="3713791"/>
            <a:ext cx="2667000" cy="685800"/>
          </a:xfrm>
          <a:prstGeom prst="wedgeRoundRectCallout">
            <a:avLst>
              <a:gd name="adj1" fmla="val -82349"/>
              <a:gd name="adj2" fmla="val 199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a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58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Return value can be:</a:t>
            </a:r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Assigned</a:t>
            </a:r>
            <a:r>
              <a:rPr lang="en-US" sz="3000" dirty="0"/>
              <a:t> to a variable:</a:t>
            </a:r>
          </a:p>
          <a:p>
            <a:pPr lvl="1">
              <a:lnSpc>
                <a:spcPct val="120000"/>
              </a:lnSpc>
            </a:pPr>
            <a:endParaRPr lang="en-US" sz="3000" dirty="0"/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Used</a:t>
            </a:r>
            <a:r>
              <a:rPr lang="en-US" sz="3000" dirty="0"/>
              <a:t> in expression:</a:t>
            </a:r>
          </a:p>
          <a:p>
            <a:pPr lvl="1">
              <a:lnSpc>
                <a:spcPct val="120000"/>
              </a:lnSpc>
            </a:pPr>
            <a:endParaRPr lang="en-US" sz="3000" dirty="0"/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Passed</a:t>
            </a:r>
            <a:r>
              <a:rPr lang="en-US" sz="3000" dirty="0"/>
              <a:t> to another method: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Return Values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65212" y="2438400"/>
            <a:ext cx="10210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/>
              <a:t>int max = GetMax(5, 10);</a:t>
            </a:r>
            <a:endParaRPr lang="en-US" sz="2800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065212" y="3846803"/>
            <a:ext cx="10210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decimal total </a:t>
            </a:r>
            <a:r>
              <a:rPr lang="en-US" sz="2800"/>
              <a:t>= GetPrice() * quantity * 1.20m;</a:t>
            </a:r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031726" y="5294603"/>
            <a:ext cx="10244286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err="1"/>
              <a:t>int</a:t>
            </a:r>
            <a:r>
              <a:rPr lang="en-US" sz="2800" dirty="0"/>
              <a:t> age = </a:t>
            </a:r>
            <a:r>
              <a:rPr lang="en-US" sz="2800" dirty="0" err="1"/>
              <a:t>int.Parse</a:t>
            </a:r>
            <a:r>
              <a:rPr lang="en-US" sz="2800" dirty="0"/>
              <a:t>(</a:t>
            </a:r>
            <a:r>
              <a:rPr lang="en-US" sz="2800" dirty="0" err="1"/>
              <a:t>Console.ReadLine</a:t>
            </a:r>
            <a:r>
              <a:rPr lang="en-US" sz="2800" dirty="0"/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8725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6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temperature from Fahrenheit to Celsius:</a:t>
            </a:r>
            <a:endParaRPr lang="bg-BG" dirty="0"/>
          </a:p>
        </p:txBody>
      </p:sp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Temperature Conversion – Example</a:t>
            </a:r>
            <a:endParaRPr lang="bg-BG" dirty="0"/>
          </a:p>
        </p:txBody>
      </p:sp>
      <p:sp>
        <p:nvSpPr>
          <p:cNvPr id="567300" name="Rectangle 4"/>
          <p:cNvSpPr>
            <a:spLocks noChangeArrowheads="1"/>
          </p:cNvSpPr>
          <p:nvPr/>
        </p:nvSpPr>
        <p:spPr bwMode="auto">
          <a:xfrm>
            <a:off x="758824" y="4038600"/>
            <a:ext cx="106680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Console.Write("Temperature in Fahrenheit: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t = Double.Parse(Console.ReadLine());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FahrenheitToCelsius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Console.Write("Temperature in Celsius: {0}", 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58824" y="1905000"/>
            <a:ext cx="106680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double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FahrenheitToCelsius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degrees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celsius = (degrees - 32) * 5 / 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celsius;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75612" y="4191000"/>
            <a:ext cx="3224601" cy="5232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TODO: add to judge!</a:t>
            </a:r>
          </a:p>
        </p:txBody>
      </p:sp>
    </p:spTree>
    <p:extLst>
      <p:ext uri="{BB962C8B-B14F-4D97-AF65-F5344CB8AC3E}">
        <p14:creationId xmlns:p14="http://schemas.microsoft.com/office/powerpoint/2010/main" val="3427002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300" grpId="0" animBg="1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that calculates and returns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area of a triangle</a:t>
            </a:r>
            <a:r>
              <a:rPr lang="en-US" dirty="0"/>
              <a:t> by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Calculate Triangle Area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355" b="1618"/>
          <a:stretch/>
        </p:blipFill>
        <p:spPr>
          <a:xfrm>
            <a:off x="910910" y="2895600"/>
            <a:ext cx="6168721" cy="2489454"/>
          </a:xfrm>
          <a:prstGeom prst="roundRect">
            <a:avLst>
              <a:gd name="adj" fmla="val 2217"/>
            </a:avLst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7389812" y="3600385"/>
            <a:ext cx="1414377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b = 3</a:t>
            </a:r>
          </a:p>
          <a:p>
            <a:r>
              <a:rPr lang="en-US" sz="2800"/>
              <a:t>h</a:t>
            </a:r>
            <a:r>
              <a:rPr lang="en-US" sz="2800" baseline="-25000"/>
              <a:t>b </a:t>
            </a:r>
            <a:r>
              <a:rPr lang="en-US" sz="2800"/>
              <a:t>= 4</a:t>
            </a:r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828212" y="3815828"/>
            <a:ext cx="12954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A = 6</a:t>
            </a:r>
          </a:p>
        </p:txBody>
      </p:sp>
      <p:sp>
        <p:nvSpPr>
          <p:cNvPr id="10" name="Right Arrow 6"/>
          <p:cNvSpPr/>
          <p:nvPr/>
        </p:nvSpPr>
        <p:spPr>
          <a:xfrm>
            <a:off x="9073496" y="394982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8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a method with two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parameters</a:t>
            </a:r>
            <a:r>
              <a:rPr lang="en-US" dirty="0"/>
              <a:t> and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return value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Calculate Triangle Area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4" y="2347544"/>
            <a:ext cx="10515600" cy="1572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static </a:t>
            </a:r>
            <a:r>
              <a:rPr lang="en-US" sz="2200"/>
              <a:t>double </a:t>
            </a:r>
            <a:r>
              <a:rPr lang="en-US" sz="2200">
                <a:solidFill>
                  <a:schemeClr val="tx2">
                    <a:lumMod val="75000"/>
                  </a:schemeClr>
                </a:solidFill>
              </a:rPr>
              <a:t>CalcTriangleArea</a:t>
            </a:r>
            <a:r>
              <a:rPr lang="en-US" sz="2200"/>
              <a:t>(double </a:t>
            </a:r>
            <a:r>
              <a:rPr lang="en-US" sz="220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200"/>
              <a:t>, double </a:t>
            </a:r>
            <a:r>
              <a:rPr lang="en-US" sz="220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200"/>
              <a:t>)</a:t>
            </a:r>
            <a:endParaRPr lang="en-US" sz="2200" dirty="0"/>
          </a:p>
          <a:p>
            <a:r>
              <a:rPr lang="en-US" sz="2200"/>
              <a:t>{</a:t>
            </a:r>
            <a:endParaRPr lang="en-US" sz="2200" dirty="0"/>
          </a:p>
          <a:p>
            <a:r>
              <a:rPr lang="en-US" sz="2200"/>
              <a:t>  return width * height / 2;</a:t>
            </a:r>
            <a:endParaRPr lang="en-US" sz="2200" dirty="0"/>
          </a:p>
          <a:p>
            <a:r>
              <a:rPr lang="en-US" sz="2200"/>
              <a:t>}</a:t>
            </a:r>
            <a:endParaRPr lang="en-US" sz="2200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5024" y="3919870"/>
            <a:ext cx="10515600" cy="22494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static void Main()</a:t>
            </a:r>
          </a:p>
          <a:p>
            <a:r>
              <a:rPr lang="en-US" sz="2200"/>
              <a:t>{</a:t>
            </a:r>
            <a:endParaRPr lang="en-US" sz="2200" dirty="0"/>
          </a:p>
          <a:p>
            <a:r>
              <a:rPr lang="en-US" sz="2200"/>
              <a:t>  double width = double.Parse(Console.ReadLine());</a:t>
            </a:r>
            <a:endParaRPr lang="en-US" sz="2200" dirty="0"/>
          </a:p>
          <a:p>
            <a:r>
              <a:rPr lang="en-US" sz="2200"/>
              <a:t>  double height = double.Parse(Console.ReadLine());</a:t>
            </a:r>
            <a:endParaRPr lang="en-US" sz="2200" dirty="0"/>
          </a:p>
          <a:p>
            <a:r>
              <a:rPr lang="en-US" sz="2200"/>
              <a:t>  Console.WriteLine(</a:t>
            </a:r>
            <a:r>
              <a:rPr lang="en-US" sz="2200">
                <a:solidFill>
                  <a:schemeClr val="tx2">
                    <a:lumMod val="75000"/>
                  </a:schemeClr>
                </a:solidFill>
              </a:rPr>
              <a:t>CalcTriangleArea</a:t>
            </a:r>
            <a:r>
              <a:rPr lang="en-US" sz="2200"/>
              <a:t>(width, height));</a:t>
            </a:r>
            <a:endParaRPr lang="en-US" sz="2200" dirty="0"/>
          </a:p>
          <a:p>
            <a:r>
              <a:rPr lang="en-US" sz="2200"/>
              <a:t>}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6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913121"/>
            <a:ext cx="11804822" cy="3420879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7200" b="1" dirty="0">
                <a:solidFill>
                  <a:srgbClr val="FBEEC9">
                    <a:lumMod val="75000"/>
                  </a:srgbClr>
                </a:solidFill>
              </a:rPr>
              <a:t>sli.do</a:t>
            </a:r>
            <a:br>
              <a:rPr lang="en-US" sz="6000" b="1" dirty="0">
                <a:solidFill>
                  <a:prstClr val="white"/>
                </a:solidFill>
              </a:rPr>
            </a:br>
            <a:r>
              <a:rPr lang="en-US" sz="11500" b="1" dirty="0">
                <a:solidFill>
                  <a:prstClr val="white"/>
                </a:solidFill>
              </a:rPr>
              <a:t>#</a:t>
            </a:r>
            <a:r>
              <a:rPr lang="en-US" sz="11500" b="1" noProof="1">
                <a:solidFill>
                  <a:prstClr val="white"/>
                </a:solidFill>
              </a:rPr>
              <a:t>fund-softuni</a:t>
            </a:r>
            <a:endParaRPr lang="en-US" sz="6000" b="1" noProof="1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68802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/>
          <a:lstStyle/>
          <a:p>
            <a:r>
              <a:rPr lang="en-US" dirty="0"/>
              <a:t>Create a method that calculates and returns the value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raised to a given power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Power Method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3171796"/>
            <a:ext cx="10439400" cy="3018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static </a:t>
            </a:r>
            <a:r>
              <a:rPr lang="en-US" sz="2600"/>
              <a:t>double 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RaiseToPower</a:t>
            </a:r>
            <a:r>
              <a:rPr lang="en-US" sz="2600"/>
              <a:t>(double 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2600"/>
              <a:t>, int 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power</a:t>
            </a:r>
            <a:r>
              <a:rPr lang="en-US" sz="2600"/>
              <a:t>)</a:t>
            </a:r>
            <a:endParaRPr lang="en-US" sz="2600" dirty="0"/>
          </a:p>
          <a:p>
            <a:r>
              <a:rPr lang="en-US" sz="2600"/>
              <a:t>{</a:t>
            </a:r>
            <a:endParaRPr lang="en-US" sz="2600" dirty="0"/>
          </a:p>
          <a:p>
            <a:r>
              <a:rPr lang="en-US" sz="2600"/>
              <a:t>  double result = 1;</a:t>
            </a:r>
            <a:endParaRPr lang="en-US" sz="2600" dirty="0"/>
          </a:p>
          <a:p>
            <a:r>
              <a:rPr lang="en-US" sz="2600"/>
              <a:t>  for (int i = 0; i &lt; power; i++)</a:t>
            </a:r>
            <a:endParaRPr lang="en-US" sz="2600" dirty="0"/>
          </a:p>
          <a:p>
            <a:r>
              <a:rPr lang="en-US" sz="2600"/>
              <a:t>    result *= number;</a:t>
            </a:r>
            <a:endParaRPr lang="en-US" sz="2600" dirty="0"/>
          </a:p>
          <a:p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  return</a:t>
            </a:r>
            <a:r>
              <a:rPr lang="en-US" sz="2600"/>
              <a:t> result;</a:t>
            </a:r>
            <a:endParaRPr lang="en-US" sz="2600" dirty="0"/>
          </a:p>
          <a:p>
            <a:r>
              <a:rPr lang="en-US" sz="2600"/>
              <a:t>}</a:t>
            </a:r>
            <a:endParaRPr lang="en-US" sz="26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90012" y="2290184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81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56212" y="2290184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422944" y="243264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84612" y="2267528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650812" y="2267528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2"/>
          <p:cNvSpPr/>
          <p:nvPr/>
        </p:nvSpPr>
        <p:spPr>
          <a:xfrm>
            <a:off x="3325011" y="240999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05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86400"/>
            <a:ext cx="8938472" cy="820600"/>
          </a:xfrm>
        </p:spPr>
        <p:txBody>
          <a:bodyPr/>
          <a:lstStyle/>
          <a:p>
            <a:r>
              <a:rPr lang="en-US" dirty="0"/>
              <a:t>Overloading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329" y="1371600"/>
            <a:ext cx="7260167" cy="3733800"/>
          </a:xfrm>
          <a:prstGeom prst="roundRect">
            <a:avLst>
              <a:gd name="adj" fmla="val 2564"/>
            </a:avLst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633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08212" y="2473960"/>
            <a:ext cx="4419600" cy="57404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combination of method's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parameters </a:t>
            </a:r>
            <a:r>
              <a:rPr lang="en-US" dirty="0"/>
              <a:t>is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signature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Signature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differentiates</a:t>
            </a:r>
            <a:r>
              <a:rPr lang="en-US" dirty="0"/>
              <a:t> between methods with same names</a:t>
            </a:r>
          </a:p>
          <a:p>
            <a:r>
              <a:rPr lang="en-US" dirty="0"/>
              <a:t>When methods with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name </a:t>
            </a:r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signatures</a:t>
            </a:r>
            <a:r>
              <a:rPr lang="en-US" dirty="0"/>
              <a:t>, this is called method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overloading</a:t>
            </a:r>
            <a:r>
              <a:rPr lang="en-US" dirty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9148" y="2472316"/>
            <a:ext cx="10439400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Signature</a:t>
            </a: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7764751" y="1828800"/>
            <a:ext cx="1911061" cy="1073283"/>
          </a:xfrm>
          <a:prstGeom prst="wedgeRoundRectCallout">
            <a:avLst>
              <a:gd name="adj1" fmla="val -94918"/>
              <a:gd name="adj2" fmla="val 360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Method's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signature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Using same name for multiple methods with different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signatures</a:t>
            </a:r>
            <a:r>
              <a:rPr lang="en-US" dirty="0"/>
              <a:t> (method name and parameters)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06726" y="5227320"/>
            <a:ext cx="5235942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3001084" y="3820160"/>
            <a:ext cx="3017128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2992292" y="2412032"/>
            <a:ext cx="3178320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5195964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text, 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 + ' ' + 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3776884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97804" y="2362200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Methods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008812" y="3345157"/>
            <a:ext cx="2895599" cy="1082509"/>
          </a:xfrm>
          <a:prstGeom prst="wedgeRoundRectCallout">
            <a:avLst>
              <a:gd name="adj1" fmla="val 28788"/>
              <a:gd name="adj2" fmla="val -46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method signatures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324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Method's return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 not part </a:t>
            </a:r>
            <a:r>
              <a:rPr lang="en-US" dirty="0"/>
              <a:t>of its signature</a:t>
            </a:r>
          </a:p>
          <a:p>
            <a:pPr>
              <a:lnSpc>
                <a:spcPct val="100000"/>
              </a:lnSpc>
            </a:pPr>
            <a:r>
              <a:rPr lang="en-US" dirty="0"/>
              <a:t>Consider the example: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How would the compiler know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which method to call</a:t>
            </a:r>
            <a:r>
              <a:rPr lang="en-US" dirty="0"/>
              <a:t>?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9148" y="2514600"/>
            <a:ext cx="10439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Print(string 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Signature and Return Type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9148" y="4221540"/>
            <a:ext cx="10439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Print(string 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text;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251812" y="3429000"/>
            <a:ext cx="2514600" cy="1121357"/>
          </a:xfrm>
          <a:prstGeom prst="wedgeRoundRectCallout">
            <a:avLst>
              <a:gd name="adj1" fmla="val -78389"/>
              <a:gd name="adj2" fmla="val 388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Compile-time error!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738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GetMax()</a:t>
            </a:r>
            <a:r>
              <a:rPr lang="en-US" dirty="0"/>
              <a:t>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returns the greater</a:t>
            </a:r>
            <a:r>
              <a:rPr lang="en-US" dirty="0"/>
              <a:t> of two values (the values can be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char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dirty="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Greater of Two Values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330364" y="388422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20557" y="3401429"/>
            <a:ext cx="141224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626596" y="40357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058156" y="287071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2412" y="2438400"/>
            <a:ext cx="1552185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sp>
        <p:nvSpPr>
          <p:cNvPr id="12" name="Right Arrow 12"/>
          <p:cNvSpPr/>
          <p:nvPr/>
        </p:nvSpPr>
        <p:spPr>
          <a:xfrm>
            <a:off x="3354930" y="306303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58156" y="493081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1685" y="4468229"/>
            <a:ext cx="1552851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2"/>
          <p:cNvSpPr/>
          <p:nvPr/>
        </p:nvSpPr>
        <p:spPr>
          <a:xfrm>
            <a:off x="3354930" y="50935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TextBox 15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861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Returning Values and Overloading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94450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72070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Program Execution Flow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1295400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01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26925" y="4419600"/>
            <a:ext cx="10650095" cy="21403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PrintLogo()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Console.WriteLine("Company Logo");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Console.WriteLine("http://www.companywebsite.com");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4" y="1752600"/>
            <a:ext cx="10650095" cy="25780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Console.WriteLine("before method executes");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PrintLogo();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Console.WriteLine("after method executes");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 continues, after a method execution completes: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9675812" y="2217704"/>
            <a:ext cx="2152607" cy="564328"/>
          </a:xfrm>
          <a:prstGeom prst="wedgeRoundRectCallout">
            <a:avLst>
              <a:gd name="adj1" fmla="val -77900"/>
              <a:gd name="adj2" fmla="val 526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Executes first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9980612" y="2979419"/>
            <a:ext cx="1847807" cy="569498"/>
          </a:xfrm>
          <a:prstGeom prst="wedgeRoundRectCallout">
            <a:avLst>
              <a:gd name="adj1" fmla="val -418853"/>
              <a:gd name="adj2" fmla="val -99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call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9776369" y="3715020"/>
            <a:ext cx="2052050" cy="563486"/>
          </a:xfrm>
          <a:prstGeom prst="wedgeRoundRectCallout">
            <a:avLst>
              <a:gd name="adj1" fmla="val -90206"/>
              <a:gd name="adj2" fmla="val -562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Executes last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674" y="3124199"/>
            <a:ext cx="1220543" cy="1732720"/>
            <a:chOff x="83674" y="3124199"/>
            <a:chExt cx="1220543" cy="1732720"/>
          </a:xfrm>
        </p:grpSpPr>
        <p:sp>
          <p:nvSpPr>
            <p:cNvPr id="2" name="Arrow: Curved Right 1"/>
            <p:cNvSpPr/>
            <p:nvPr/>
          </p:nvSpPr>
          <p:spPr>
            <a:xfrm>
              <a:off x="83674" y="3124200"/>
              <a:ext cx="762000" cy="1732719"/>
            </a:xfrm>
            <a:prstGeom prst="curvedRightArrow">
              <a:avLst>
                <a:gd name="adj1" fmla="val 25000"/>
                <a:gd name="adj2" fmla="val 52492"/>
                <a:gd name="adj3" fmla="val 25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847017" y="3124199"/>
              <a:ext cx="457200" cy="183600"/>
            </a:xfrm>
            <a:prstGeom prst="rect">
              <a:avLst/>
            </a:prstGeom>
            <a:solidFill>
              <a:srgbClr val="C3A5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921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"The stack"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stores information</a:t>
            </a:r>
            <a:r>
              <a:rPr lang="en-GB" dirty="0"/>
              <a:t> about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active subroutines</a:t>
            </a:r>
            <a:r>
              <a:rPr lang="en-GB" dirty="0"/>
              <a:t> (methods) of a computer program</a:t>
            </a:r>
          </a:p>
          <a:p>
            <a:r>
              <a:rPr lang="en-GB" dirty="0"/>
              <a:t>Keeps track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the point</a:t>
            </a:r>
            <a:r>
              <a:rPr lang="en-GB" dirty="0"/>
              <a:t> to which each active subroutine should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return control</a:t>
            </a:r>
            <a:r>
              <a:rPr lang="en-GB" dirty="0"/>
              <a:t> when it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finishes executing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 – Call Stack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7666035" y="3810000"/>
            <a:ext cx="1828801" cy="2484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5367431" y="5042934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B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3464056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A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1560681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66037" y="3837057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Stack</a:t>
            </a:r>
          </a:p>
          <a:p>
            <a:pPr algn="ctr"/>
            <a:endParaRPr lang="en-US" sz="20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103237" y="4629911"/>
            <a:ext cx="1530411" cy="1332125"/>
            <a:chOff x="7871782" y="4724400"/>
            <a:chExt cx="1804030" cy="157787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6"/>
            <a:stretch/>
          </p:blipFill>
          <p:spPr>
            <a:xfrm>
              <a:off x="7871782" y="4724400"/>
              <a:ext cx="1804030" cy="157787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736" y="5342474"/>
              <a:ext cx="1565941" cy="95980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2838461" y="4142709"/>
            <a:ext cx="1028212" cy="801165"/>
            <a:chOff x="2867036" y="4066509"/>
            <a:chExt cx="1028212" cy="801165"/>
          </a:xfrm>
        </p:grpSpPr>
        <p:sp>
          <p:nvSpPr>
            <p:cNvPr id="19" name="Arrow: Curved Right 18"/>
            <p:cNvSpPr/>
            <p:nvPr/>
          </p:nvSpPr>
          <p:spPr>
            <a:xfrm rot="5400000" flipV="1">
              <a:off x="3242825" y="4215393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67036" y="4066509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303212" y="5121259"/>
            <a:ext cx="1104412" cy="390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START</a:t>
            </a: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1560681" y="5042617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>
            <a:off x="3463191" y="5037283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A</a:t>
            </a: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5367431" y="5042098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B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760216" y="4163410"/>
            <a:ext cx="1028212" cy="780464"/>
            <a:chOff x="4788791" y="4087210"/>
            <a:chExt cx="1028212" cy="780464"/>
          </a:xfrm>
        </p:grpSpPr>
        <p:sp>
          <p:nvSpPr>
            <p:cNvPr id="22" name="Rectangle 21"/>
            <p:cNvSpPr/>
            <p:nvPr/>
          </p:nvSpPr>
          <p:spPr>
            <a:xfrm>
              <a:off x="4788791" y="4087210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  <p:sp>
          <p:nvSpPr>
            <p:cNvPr id="27" name="Arrow: Curved Right 26"/>
            <p:cNvSpPr/>
            <p:nvPr/>
          </p:nvSpPr>
          <p:spPr>
            <a:xfrm rot="5400000" flipV="1">
              <a:off x="5147440" y="4216917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657001" y="5708886"/>
            <a:ext cx="1243844" cy="648998"/>
            <a:chOff x="4685576" y="5632686"/>
            <a:chExt cx="1243844" cy="648998"/>
          </a:xfrm>
        </p:grpSpPr>
        <p:sp>
          <p:nvSpPr>
            <p:cNvPr id="29" name="Rectangle 28"/>
            <p:cNvSpPr/>
            <p:nvPr/>
          </p:nvSpPr>
          <p:spPr>
            <a:xfrm>
              <a:off x="4685576" y="5891382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  <p:sp>
          <p:nvSpPr>
            <p:cNvPr id="31" name="Arrow: Curved Right 30"/>
            <p:cNvSpPr/>
            <p:nvPr/>
          </p:nvSpPr>
          <p:spPr>
            <a:xfrm rot="5400000" flipH="1">
              <a:off x="5136945" y="5292843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727357" y="5705838"/>
            <a:ext cx="1243844" cy="656740"/>
            <a:chOff x="2755932" y="5629638"/>
            <a:chExt cx="1243844" cy="656740"/>
          </a:xfrm>
        </p:grpSpPr>
        <p:sp>
          <p:nvSpPr>
            <p:cNvPr id="28" name="Arrow: Curved Right 27"/>
            <p:cNvSpPr/>
            <p:nvPr/>
          </p:nvSpPr>
          <p:spPr>
            <a:xfrm rot="5400000" flipH="1">
              <a:off x="3232330" y="5291319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55932" y="5896076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86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9562E-6 -1.48148E-6 L 0.50977 0.091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88" y="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183E-6 1.48148E-6 L 0.35374 0.000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87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1253E-6 -2.96296E-6 L 0.19745 -0.0942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2" y="-47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61883"/>
            <a:ext cx="893847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Declaring and Invoking Methods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990600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87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a program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multiplies the 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even digits</a:t>
            </a:r>
            <a:r>
              <a:rPr lang="en-US" dirty="0"/>
              <a:t> of a number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 the sum of all odd digits </a:t>
            </a:r>
            <a:r>
              <a:rPr lang="en-US" dirty="0"/>
              <a:t>of the same number:</a:t>
            </a:r>
          </a:p>
          <a:p>
            <a:pPr lvl="2"/>
            <a:r>
              <a:rPr lang="en-US" dirty="0"/>
              <a:t>Create a method called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GetMultipleOfEvensAndOdds()</a:t>
            </a:r>
          </a:p>
          <a:p>
            <a:pPr lvl="2"/>
            <a:r>
              <a:rPr lang="en-US" dirty="0"/>
              <a:t>Create a method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GetSumOfEvenDigits()</a:t>
            </a:r>
          </a:p>
          <a:p>
            <a:pPr lvl="2"/>
            <a:r>
              <a:rPr lang="en-US" dirty="0"/>
              <a:t>Create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GetSumOfOddDigits()</a:t>
            </a:r>
          </a:p>
          <a:p>
            <a:pPr lvl="2"/>
            <a:r>
              <a:rPr lang="en-US" dirty="0"/>
              <a:t>You may need to 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Math.Abs()</a:t>
            </a:r>
            <a:r>
              <a:rPr lang="en-US" dirty="0"/>
              <a:t> for negative numbers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Multiply Even by Odd Digits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34956" y="4966082"/>
            <a:ext cx="3209326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Evens: 2 4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Odds: 1 3 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2287" y="4979164"/>
            <a:ext cx="1691273" cy="1139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-12345</a:t>
            </a:r>
          </a:p>
        </p:txBody>
      </p:sp>
      <p:sp>
        <p:nvSpPr>
          <p:cNvPr id="8" name="Right Arrow 12"/>
          <p:cNvSpPr/>
          <p:nvPr/>
        </p:nvSpPr>
        <p:spPr>
          <a:xfrm>
            <a:off x="2318630" y="535861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95374" y="4953001"/>
            <a:ext cx="2657709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sum: 6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 sum: 9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12"/>
          <p:cNvSpPr/>
          <p:nvPr/>
        </p:nvSpPr>
        <p:spPr>
          <a:xfrm>
            <a:off x="6164480" y="534553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ight Arrow 12"/>
          <p:cNvSpPr/>
          <p:nvPr/>
        </p:nvSpPr>
        <p:spPr>
          <a:xfrm>
            <a:off x="9494012" y="53455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065247" y="4953000"/>
            <a:ext cx="1691273" cy="11660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/>
              <a:t>Using the Visual Studio Debugger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734832"/>
            <a:ext cx="8938472" cy="820600"/>
          </a:xfrm>
        </p:spPr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65389" y="1371600"/>
            <a:ext cx="7700117" cy="2933481"/>
            <a:chOff x="1594697" y="1261768"/>
            <a:chExt cx="7700117" cy="2933481"/>
          </a:xfrm>
        </p:grpSpPr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6277294" y="1332455"/>
              <a:ext cx="3017520" cy="2792105"/>
              <a:chOff x="9845969" y="4403679"/>
              <a:chExt cx="1564686" cy="14478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4697" y="1261768"/>
              <a:ext cx="4099252" cy="2933481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48449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/>
              <a:t>The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/>
              <a:t>includes: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lines of code that cause the error</a:t>
            </a:r>
          </a:p>
          <a:p>
            <a:pPr lvl="1"/>
            <a:r>
              <a:rPr lang="en-US" dirty="0"/>
              <a:t>Fixing the error in the code</a:t>
            </a:r>
          </a:p>
          <a:p>
            <a:pPr lvl="1"/>
            <a:r>
              <a:rPr lang="en-US" dirty="0"/>
              <a:t>Testing to check if the error is gone and no new errors are introduced</a:t>
            </a:r>
          </a:p>
          <a:p>
            <a:r>
              <a:rPr lang="en-US" dirty="0"/>
              <a:t>Iterative and continuous process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/>
              <a:t> helps a lot. Really!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402456" y="1219200"/>
            <a:ext cx="1873556" cy="5035320"/>
            <a:chOff x="9402456" y="1219200"/>
            <a:chExt cx="1873556" cy="5035320"/>
          </a:xfrm>
        </p:grpSpPr>
        <p:grpSp>
          <p:nvGrpSpPr>
            <p:cNvPr id="6" name="Group 5"/>
            <p:cNvGrpSpPr/>
            <p:nvPr/>
          </p:nvGrpSpPr>
          <p:grpSpPr>
            <a:xfrm>
              <a:off x="9402456" y="1219200"/>
              <a:ext cx="1873556" cy="1733597"/>
              <a:chOff x="9845969" y="4403679"/>
              <a:chExt cx="1564686" cy="14478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9478617" y="4380964"/>
              <a:ext cx="1733597" cy="1873556"/>
              <a:chOff x="9542415" y="4380964"/>
              <a:chExt cx="1733597" cy="1873556"/>
            </a:xfrm>
          </p:grpSpPr>
          <p:grpSp>
            <p:nvGrpSpPr>
              <p:cNvPr id="13" name="Group 1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10" name="Straight Connector 9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Down 15"/>
            <p:cNvSpPr/>
            <p:nvPr/>
          </p:nvSpPr>
          <p:spPr>
            <a:xfrm>
              <a:off x="10054439" y="3263835"/>
              <a:ext cx="636412" cy="91241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616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/>
          <a:lstStyle/>
          <a:p>
            <a:r>
              <a:rPr lang="en-US" dirty="0"/>
              <a:t>Visual Studio has a</a:t>
            </a:r>
            <a:br>
              <a:rPr lang="en-US" dirty="0"/>
            </a:br>
            <a:r>
              <a:rPr lang="en-US" dirty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Breakpoints</a:t>
            </a:r>
          </a:p>
          <a:p>
            <a:pPr lvl="1"/>
            <a:r>
              <a:rPr lang="en-US" dirty="0"/>
              <a:t>Ability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trace</a:t>
            </a:r>
            <a:r>
              <a:rPr lang="en-US" dirty="0"/>
              <a:t> the code execution</a:t>
            </a:r>
          </a:p>
          <a:p>
            <a:pPr lvl="1"/>
            <a:r>
              <a:rPr lang="en-US" dirty="0"/>
              <a:t>Ability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inspect</a:t>
            </a:r>
            <a:r>
              <a:rPr lang="en-US" dirty="0"/>
              <a:t>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212" y="1371600"/>
            <a:ext cx="6601888" cy="47244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463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19200"/>
            <a:ext cx="11804822" cy="5502276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dirty="0"/>
              <a:t>Start without Debugger: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[Ctrl+F5]</a:t>
            </a:r>
          </a:p>
          <a:p>
            <a:pPr>
              <a:lnSpc>
                <a:spcPct val="114000"/>
              </a:lnSpc>
            </a:pPr>
            <a:r>
              <a:rPr lang="en-US" dirty="0"/>
              <a:t>Toggle a breakpoint: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[F9]</a:t>
            </a:r>
          </a:p>
          <a:p>
            <a:pPr>
              <a:lnSpc>
                <a:spcPct val="114000"/>
              </a:lnSpc>
            </a:pPr>
            <a:r>
              <a:rPr lang="en-US" dirty="0"/>
              <a:t>Start with the Debugger: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[F5]</a:t>
            </a:r>
          </a:p>
          <a:p>
            <a:pPr>
              <a:lnSpc>
                <a:spcPct val="114000"/>
              </a:lnSpc>
            </a:pPr>
            <a:r>
              <a:rPr lang="en-US" dirty="0"/>
              <a:t>Trace the program: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[F10]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[F11]</a:t>
            </a:r>
          </a:p>
          <a:p>
            <a:pPr>
              <a:lnSpc>
                <a:spcPct val="114000"/>
              </a:lnSpc>
            </a:pPr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Locals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Watches</a:t>
            </a:r>
          </a:p>
          <a:p>
            <a:pPr>
              <a:lnSpc>
                <a:spcPct val="114000"/>
              </a:lnSpc>
            </a:pPr>
            <a:r>
              <a:rPr lang="en-US" dirty="0"/>
              <a:t>Conditional breakpoints</a:t>
            </a:r>
          </a:p>
          <a:p>
            <a:pPr>
              <a:lnSpc>
                <a:spcPct val="114000"/>
              </a:lnSpc>
            </a:pPr>
            <a:r>
              <a:rPr lang="en-US" dirty="0"/>
              <a:t>Enter debug mode after exception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Debugger in Visual Studio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62152"/>
            <a:ext cx="4562475" cy="2381250"/>
          </a:xfrm>
          <a:prstGeom prst="roundRect">
            <a:avLst>
              <a:gd name="adj" fmla="val 1113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12" y="1143000"/>
            <a:ext cx="4562475" cy="2532749"/>
          </a:xfrm>
          <a:prstGeom prst="roundRect">
            <a:avLst>
              <a:gd name="adj" fmla="val 672"/>
            </a:avLst>
          </a:prstGeom>
        </p:spPr>
      </p:pic>
    </p:spTree>
    <p:extLst>
      <p:ext uri="{BB962C8B-B14F-4D97-AF65-F5344CB8AC3E}">
        <p14:creationId xmlns:p14="http://schemas.microsoft.com/office/powerpoint/2010/main" val="2661579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 program aims to count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non-working days between two dates</a:t>
            </a:r>
            <a:r>
              <a:rPr lang="en-US" sz="3200" dirty="0"/>
              <a:t> (e.g.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1.05.2016</a:t>
            </a:r>
            <a:r>
              <a:rPr lang="en-US" sz="3200" dirty="0"/>
              <a:t> …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15.05.2016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</a:t>
            </a:r>
            <a:r>
              <a:rPr lang="en-US" sz="3200" dirty="0">
                <a:sym typeface="Wingdings" panose="05000000000000000000" pitchFamily="2" charset="2"/>
              </a:rPr>
              <a:t> non-working days). Debug it!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Find and Fix the Bugs in the Code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46012" y="2340428"/>
            <a:ext cx="10682400" cy="37082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startDate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"dd.m.yyyy",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endDate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"dd.m.yyyy",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holidaysCount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date = startDate; date &lt;= endDate; date.AddDays(1))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(date.DayOfWeek == DayOfWeek.Saturday &amp;&amp;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date.DayOfWeek == DayOfWeek.Sunday) holidaysCount++;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Console.WriteLine(holidaysCount);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17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989944"/>
            <a:ext cx="10969943" cy="1560290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dirty="0"/>
              <a:t>Methods – Naming</a:t>
            </a:r>
            <a:br>
              <a:rPr lang="en-US" dirty="0"/>
            </a:br>
            <a:r>
              <a:rPr lang="en-US" dirty="0"/>
              <a:t>and Best Practices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26357" y="990600"/>
            <a:ext cx="6136110" cy="3733800"/>
            <a:chOff x="3026357" y="1143000"/>
            <a:chExt cx="6136110" cy="37338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26357" y="1143000"/>
              <a:ext cx="6136110" cy="3733800"/>
            </a:xfrm>
            <a:prstGeom prst="roundRect">
              <a:avLst>
                <a:gd name="adj" fmla="val 3951"/>
              </a:avLst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969691" y="1362364"/>
              <a:ext cx="195284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Naming</a:t>
              </a:r>
            </a:p>
            <a:p>
              <a:pPr algn="ctr"/>
              <a:r>
                <a:rPr lang="en-US" sz="3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Methods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7587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naming guidelines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dirty="0"/>
              <a:t> method names</a:t>
            </a:r>
          </a:p>
          <a:p>
            <a:pPr lvl="1"/>
            <a:r>
              <a:rPr lang="en-US" dirty="0"/>
              <a:t>Method names should answer the question: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What does this method do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?</a:t>
            </a:r>
          </a:p>
          <a:p>
            <a:pPr lvl="2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If you cannot find a good name for a method, think about whether it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clear intent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Methods</a:t>
            </a:r>
          </a:p>
        </p:txBody>
      </p:sp>
      <p:pic>
        <p:nvPicPr>
          <p:cNvPr id="154628" name="Picture 4" descr="http://faculty.wiu.edu/JR-Olsen/wiu/graphics/for-top/math-symbols-compass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380083"/>
            <a:ext cx="2130345" cy="1827170"/>
          </a:xfrm>
          <a:prstGeom prst="rect">
            <a:avLst/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900" y="3810000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610" y="5674879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53464" y="3810000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FindStudent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LoadReport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Sine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5212" y="5676227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Method1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DoSomething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HandleStuff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SampleMethod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DirtyHack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84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parameters names</a:t>
            </a:r>
          </a:p>
          <a:p>
            <a:pPr lvl="1"/>
            <a:r>
              <a:rPr lang="en-US" dirty="0"/>
              <a:t>Preferred form: [Noun] or [Adjective] + [Noun]</a:t>
            </a:r>
          </a:p>
          <a:p>
            <a:pPr lvl="1"/>
            <a:r>
              <a:rPr lang="en-US" dirty="0"/>
              <a:t>Should be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camelCase</a:t>
            </a:r>
          </a:p>
          <a:p>
            <a:pPr lvl="1"/>
            <a:r>
              <a:rPr lang="en-US" dirty="0"/>
              <a:t>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</a:p>
          <a:p>
            <a:pPr lvl="1"/>
            <a:r>
              <a:rPr lang="en-US" dirty="0"/>
              <a:t>Unit of measure should be obvious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Method Parameters</a:t>
            </a:r>
          </a:p>
        </p:txBody>
      </p:sp>
      <p:pic>
        <p:nvPicPr>
          <p:cNvPr id="148482" name="Picture 2" descr="http://www.kaushik.net/avinash/wp-content/uploads/2007/09/variable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057" y="2786589"/>
            <a:ext cx="2619063" cy="1328211"/>
          </a:xfrm>
          <a:prstGeom prst="roundRect">
            <a:avLst>
              <a:gd name="adj" fmla="val 4796"/>
            </a:avLst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1720" y="4640118"/>
            <a:ext cx="10439400" cy="7700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speedKmH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br>
              <a:rPr lang="en-US" noProof="1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usersList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fontSizeInPixels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5212" y="5810725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convertImage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920" y="4774405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30" y="5791201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2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method should perform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/>
              <a:t>, well-defined task</a:t>
            </a:r>
          </a:p>
          <a:p>
            <a:pPr lvl="1"/>
            <a:r>
              <a:rPr lang="en-US" dirty="0"/>
              <a:t>Method's name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describe that task </a:t>
            </a:r>
            <a:r>
              <a:rPr lang="en-US" dirty="0"/>
              <a:t>in a clear and non-ambiguous way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US" dirty="0"/>
              <a:t> methods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longer than one screen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 them</a:t>
            </a:r>
            <a:r>
              <a:rPr lang="en-US" dirty="0"/>
              <a:t> to several shorter methods</a:t>
            </a:r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– Best Practices</a:t>
            </a:r>
            <a:endParaRPr lang="bg-BG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4441294"/>
            <a:ext cx="10426799" cy="2104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PrintReceipt()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PrintBody();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PrintFooter();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7618412" y="4693077"/>
            <a:ext cx="2895600" cy="1098126"/>
          </a:xfrm>
          <a:prstGeom prst="wedgeRoundRectCallout">
            <a:avLst>
              <a:gd name="adj1" fmla="val -105351"/>
              <a:gd name="adj2" fmla="val -480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 and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7616824" y="4693080"/>
            <a:ext cx="2895600" cy="1098120"/>
          </a:xfrm>
          <a:prstGeom prst="wedgeRoundRectCallout">
            <a:avLst>
              <a:gd name="adj1" fmla="val -179737"/>
              <a:gd name="adj2" fmla="val 388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 and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336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32287" y="3029169"/>
            <a:ext cx="7053473" cy="145592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named pieces of code </a:t>
            </a:r>
            <a:r>
              <a:rPr lang="en-US" dirty="0"/>
              <a:t>that can be invoked later</a:t>
            </a:r>
          </a:p>
          <a:p>
            <a:pPr>
              <a:lnSpc>
                <a:spcPct val="100000"/>
              </a:lnSpc>
            </a:pPr>
            <a:r>
              <a:rPr lang="en-US" dirty="0"/>
              <a:t>Sample 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Invoking</a:t>
            </a:r>
            <a:r>
              <a:rPr lang="en-US" dirty="0"/>
              <a:t> (calling) the method several times: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0539"/>
            <a:ext cx="10515600" cy="2004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Console.WriteLine("----------");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228012" y="3124200"/>
            <a:ext cx="3429000" cy="1114328"/>
          </a:xfrm>
          <a:prstGeom prst="wedgeRoundRectCallout">
            <a:avLst>
              <a:gd name="adj1" fmla="val -70454"/>
              <a:gd name="adj2" fmla="val -232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always surrounded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606960" y="1756308"/>
            <a:ext cx="2757600" cy="1082443"/>
          </a:xfrm>
          <a:prstGeom prst="wedgeRoundRectCallout">
            <a:avLst>
              <a:gd name="adj1" fmla="val -73216"/>
              <a:gd name="adj2" fmla="val 475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named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PrintHeader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5396552"/>
            <a:ext cx="10515600" cy="10206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PrintHeader();</a:t>
            </a:r>
          </a:p>
        </p:txBody>
      </p:sp>
    </p:spTree>
    <p:extLst>
      <p:ext uri="{BB962C8B-B14F-4D97-AF65-F5344CB8AC3E}">
        <p14:creationId xmlns:p14="http://schemas.microsoft.com/office/powerpoint/2010/main" val="230512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sure to use correct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line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, 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dirty="0"/>
              <a:t> and 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if</a:t>
            </a:r>
            <a:r>
              <a:rPr lang="en-US" dirty="0"/>
              <a:t> statements</a:t>
            </a:r>
          </a:p>
          <a:p>
            <a:r>
              <a:rPr lang="en-US" dirty="0"/>
              <a:t>Always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curly brackets </a:t>
            </a:r>
            <a:r>
              <a:rPr lang="en-US" dirty="0"/>
              <a:t>for loops' and if statements' body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long lines </a:t>
            </a:r>
            <a:r>
              <a:rPr lang="en-GB" dirty="0"/>
              <a:t>and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complex expressions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Structure and Code Formatting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1968326"/>
            <a:ext cx="4320000" cy="17654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some code…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some more code…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ight Arrow 12"/>
          <p:cNvSpPr/>
          <p:nvPr/>
        </p:nvSpPr>
        <p:spPr>
          <a:xfrm>
            <a:off x="1047187" y="3056422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ight Arrow 12"/>
          <p:cNvSpPr/>
          <p:nvPr/>
        </p:nvSpPr>
        <p:spPr>
          <a:xfrm>
            <a:off x="1056420" y="2730968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519813" y="1968326"/>
            <a:ext cx="4320000" cy="17654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// some code…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some more code…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6098243" y="3068006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ight Arrow 12"/>
          <p:cNvSpPr/>
          <p:nvPr/>
        </p:nvSpPr>
        <p:spPr>
          <a:xfrm>
            <a:off x="7524628" y="2730968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ight Arrow 12"/>
          <p:cNvSpPr/>
          <p:nvPr/>
        </p:nvSpPr>
        <p:spPr>
          <a:xfrm>
            <a:off x="6932612" y="2404862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0412" y="1997631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2928" y="2024008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5312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5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 program tracks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stock prices </a:t>
            </a:r>
            <a:r>
              <a:rPr lang="en-US" sz="3200" dirty="0"/>
              <a:t>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gives updates </a:t>
            </a:r>
            <a:r>
              <a:rPr lang="en-US" sz="3200" dirty="0"/>
              <a:t>about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significance</a:t>
            </a:r>
            <a:r>
              <a:rPr lang="en-US" sz="3200" dirty="0"/>
              <a:t> in each price change. </a:t>
            </a:r>
          </a:p>
          <a:p>
            <a:pPr lvl="1"/>
            <a:r>
              <a:rPr lang="en-US" sz="3000" dirty="0"/>
              <a:t>Download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source code </a:t>
            </a:r>
            <a:r>
              <a:rPr lang="en-US" sz="3000" dirty="0"/>
              <a:t>and get familiar with it: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Broken Code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/>
              <a:t>Give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methods </a:t>
            </a:r>
            <a:r>
              <a:rPr lang="en-US" sz="3000" dirty="0"/>
              <a:t>a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proper name</a:t>
            </a:r>
          </a:p>
          <a:p>
            <a:pPr lvl="1"/>
            <a:r>
              <a:rPr lang="en-US" sz="3000" dirty="0"/>
              <a:t>Fix method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parameters naming</a:t>
            </a:r>
          </a:p>
          <a:p>
            <a:pPr lvl="1"/>
            <a:r>
              <a:rPr lang="en-US" sz="3000" dirty="0"/>
              <a:t>Deal with poor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code formatting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Refactor the "Price Change Alert"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https://judge.softuni.bg/Contests/Practice/Index/304#9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5122984"/>
            <a:ext cx="1752600" cy="6729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Get(c, l)</a:t>
            </a:r>
            <a:endParaRPr lang="en-US" b="1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186083" y="5122984"/>
            <a:ext cx="8412177" cy="6729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GetPercentageDifference(currentPrice, lastPrice)</a:t>
            </a:r>
          </a:p>
        </p:txBody>
      </p:sp>
      <p:sp>
        <p:nvSpPr>
          <p:cNvPr id="10" name="Right Arrow 12"/>
          <p:cNvSpPr/>
          <p:nvPr/>
        </p:nvSpPr>
        <p:spPr>
          <a:xfrm>
            <a:off x="2589212" y="5339383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026" name="Picture 2" descr="Резултат с изображение за repair icon f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697" y="3134046"/>
            <a:ext cx="1643271" cy="1641750"/>
          </a:xfrm>
          <a:prstGeom prst="roundRect">
            <a:avLst>
              <a:gd name="adj" fmla="val 4392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cod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3002299"/>
            <a:ext cx="1890020" cy="18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510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Debugging and Program Flow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37828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2438" indent="-452438">
              <a:lnSpc>
                <a:spcPct val="100000"/>
              </a:lnSpc>
            </a:pPr>
            <a:r>
              <a:rPr lang="en-US" dirty="0"/>
              <a:t>Break large programs into simple</a:t>
            </a:r>
            <a:br>
              <a:rPr lang="bg-BG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that solve small sub-problems</a:t>
            </a:r>
          </a:p>
          <a:p>
            <a:pPr marL="452438" indent="-452438"/>
            <a:r>
              <a:rPr lang="en-US" dirty="0"/>
              <a:t>Methods 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declaration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marL="452438" indent="-452438"/>
            <a:r>
              <a:rPr lang="en-US" dirty="0"/>
              <a:t>Methods are invoked by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bg-BG" dirty="0"/>
              <a:t> +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52438" indent="-452438"/>
            <a:r>
              <a:rPr lang="en-US" dirty="0"/>
              <a:t>Methods 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800101" lvl="1" indent="-452438"/>
            <a:r>
              <a:rPr lang="en-US" dirty="0"/>
              <a:t>Parameters take actual values when calling a method</a:t>
            </a:r>
          </a:p>
          <a:p>
            <a:pPr marL="452438" indent="-452438"/>
            <a:r>
              <a:rPr lang="en-US" dirty="0"/>
              <a:t>Methods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/>
              <a:t> a value or nothing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 dirty="0"/>
              <a:t>)</a:t>
            </a:r>
          </a:p>
          <a:p>
            <a:pPr marL="452438" indent="-452438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</a:t>
            </a:r>
            <a:r>
              <a:rPr lang="en-US" dirty="0"/>
              <a:t> helps spotting an error more easily</a:t>
            </a:r>
          </a:p>
          <a:p>
            <a:pPr marL="452438" indent="-452438"/>
            <a:endParaRPr lang="en-US" dirty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779" y="1752600"/>
            <a:ext cx="3413263" cy="253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4279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Methods, Debugging and Troubleshooting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756913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Icons from </a:t>
            </a:r>
            <a:r>
              <a:rPr lang="en-US" sz="2000" dirty="0">
                <a:hlinkClick r:id="rId6"/>
              </a:rPr>
              <a:t>http://www.flaticon.com/</a:t>
            </a:r>
            <a:r>
              <a:rPr lang="en-US" sz="2000" dirty="0"/>
              <a:t> (credits: </a:t>
            </a:r>
            <a:r>
              <a:rPr lang="en-US" sz="2000" dirty="0" err="1"/>
              <a:t>Freepik</a:t>
            </a:r>
            <a:r>
              <a:rPr lang="en-US" sz="2000" dirty="0"/>
              <a:t>, </a:t>
            </a:r>
            <a:r>
              <a:rPr lang="en-US" sz="2000" dirty="0" err="1"/>
              <a:t>Madebyoliver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487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5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Methods?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manageable programming</a:t>
            </a:r>
          </a:p>
          <a:p>
            <a:pPr lvl="1">
              <a:lnSpc>
                <a:spcPts val="3600"/>
              </a:lnSpc>
            </a:pPr>
            <a:r>
              <a:rPr lang="en-US" dirty="0"/>
              <a:t>Splits large problems into small pieces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Better organization of the program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readability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understandability</a:t>
            </a:r>
          </a:p>
          <a:p>
            <a:pPr>
              <a:lnSpc>
                <a:spcPts val="3600"/>
              </a:lnSpc>
            </a:pPr>
            <a:r>
              <a:rPr lang="en-US" dirty="0"/>
              <a:t>Avoiding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repeating code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maintainability</a:t>
            </a:r>
          </a:p>
          <a:p>
            <a:pPr>
              <a:lnSpc>
                <a:spcPts val="3600"/>
              </a:lnSpc>
            </a:pPr>
            <a:r>
              <a:rPr lang="en-US" dirty="0"/>
              <a:t>Code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reusability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Using existing methods several times</a:t>
            </a:r>
            <a:endParaRPr lang="bg-BG" dirty="0"/>
          </a:p>
        </p:txBody>
      </p:sp>
      <p:pic>
        <p:nvPicPr>
          <p:cNvPr id="6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83" y="1202888"/>
            <a:ext cx="2414829" cy="2388836"/>
          </a:xfrm>
          <a:prstGeom prst="rect">
            <a:avLst/>
          </a:prstGeom>
          <a:solidFill>
            <a:schemeClr val="accent1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3" name="Group 2"/>
          <p:cNvGrpSpPr/>
          <p:nvPr/>
        </p:nvGrpSpPr>
        <p:grpSpPr>
          <a:xfrm>
            <a:off x="7964203" y="3920914"/>
            <a:ext cx="3604417" cy="2403686"/>
            <a:chOff x="7783982" y="3657600"/>
            <a:chExt cx="3964859" cy="2644055"/>
          </a:xfrm>
        </p:grpSpPr>
        <p:pic>
          <p:nvPicPr>
            <p:cNvPr id="2050" name="Picture 2" descr="Резултат с изображение за benefit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3982" y="3657600"/>
              <a:ext cx="3964859" cy="2644055"/>
            </a:xfrm>
            <a:prstGeom prst="rect">
              <a:avLst/>
            </a:prstGeom>
            <a:noFill/>
            <a:ln>
              <a:solidFill>
                <a:srgbClr val="76769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7923212" y="5184720"/>
              <a:ext cx="1828800" cy="5302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pPr algn="ctr"/>
              <a:r>
                <a:rPr lang="en-US" sz="2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Methods</a:t>
              </a:r>
            </a:p>
          </p:txBody>
        </p:sp>
      </p:grp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38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807891" y="2281634"/>
            <a:ext cx="8410721" cy="14478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1707085"/>
            <a:ext cx="10820400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GetSquare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num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return num * num;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4109106"/>
            <a:ext cx="11804822" cy="2612369"/>
          </a:xfrm>
        </p:spPr>
        <p:txBody>
          <a:bodyPr/>
          <a:lstStyle/>
          <a:p>
            <a:r>
              <a:rPr lang="en-US" dirty="0"/>
              <a:t>Methods are declared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inside a class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r>
              <a:rPr lang="en-US" dirty="0"/>
              <a:t> is also a method</a:t>
            </a:r>
          </a:p>
          <a:p>
            <a:r>
              <a:rPr lang="en-US" dirty="0"/>
              <a:t>Variables inside a method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Methods</a:t>
            </a: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4265612" y="1126967"/>
            <a:ext cx="2425055" cy="637601"/>
          </a:xfrm>
          <a:prstGeom prst="wedgeRoundRectCallout">
            <a:avLst>
              <a:gd name="adj1" fmla="val -65987"/>
              <a:gd name="adj2" fmla="val 648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303212" y="1151121"/>
            <a:ext cx="2133600" cy="592824"/>
          </a:xfrm>
          <a:prstGeom prst="wedgeRoundRectCallout">
            <a:avLst>
              <a:gd name="adj1" fmla="val 69121"/>
              <a:gd name="adj2" fmla="val 565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</a:t>
            </a:r>
            <a:r>
              <a:rPr lang="en-GB" sz="2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7694612" y="1118269"/>
            <a:ext cx="2141887" cy="637601"/>
          </a:xfrm>
          <a:prstGeom prst="wedgeRoundRectCallout">
            <a:avLst>
              <a:gd name="adj1" fmla="val -75511"/>
              <a:gd name="adj2" fmla="val 648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9542481" y="2140491"/>
            <a:ext cx="1620387" cy="983709"/>
          </a:xfrm>
          <a:prstGeom prst="wedgeRoundRectCallout">
            <a:avLst>
              <a:gd name="adj1" fmla="val -98963"/>
              <a:gd name="adj2" fmla="val 430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Body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389812" y="4109107"/>
            <a:ext cx="4114800" cy="23787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Program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static void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Main()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7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12" grpId="0" animBg="1"/>
      <p:bldP spid="13" grpId="0" animBg="1"/>
      <p:bldP spid="1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Methods are first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declared</a:t>
            </a:r>
            <a:r>
              <a:rPr lang="en-US" dirty="0"/>
              <a:t>, then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invoked</a:t>
            </a:r>
            <a:r>
              <a:rPr lang="en-US" dirty="0"/>
              <a:t> (many times)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invoked (called) </a:t>
            </a:r>
            <a:r>
              <a:rPr lang="en-US" dirty="0"/>
              <a:t>by their name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: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840210"/>
            <a:ext cx="10515600" cy="2004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Console.WriteLine("----------");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Method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5024" y="4598376"/>
            <a:ext cx="10515600" cy="19686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8304212" y="2162272"/>
            <a:ext cx="2462100" cy="1114328"/>
          </a:xfrm>
          <a:prstGeom prst="wedgeRoundRectCallout">
            <a:avLst>
              <a:gd name="adj1" fmla="val -132103"/>
              <a:gd name="adj2" fmla="val -506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Declaration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5408612" y="4895493"/>
            <a:ext cx="2286000" cy="1114328"/>
          </a:xfrm>
          <a:prstGeom prst="wedgeRoundRectCallout">
            <a:avLst>
              <a:gd name="adj1" fmla="val -96170"/>
              <a:gd name="adj2" fmla="val 330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Invocation</a:t>
            </a:r>
          </a:p>
        </p:txBody>
      </p:sp>
    </p:spTree>
    <p:extLst>
      <p:ext uri="{BB962C8B-B14F-4D97-AF65-F5344CB8AC3E}">
        <p14:creationId xmlns:p14="http://schemas.microsoft.com/office/powerpoint/2010/main" val="244930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6132599" cy="5570355"/>
          </a:xfrm>
        </p:spPr>
        <p:txBody>
          <a:bodyPr/>
          <a:lstStyle/>
          <a:p>
            <a:r>
              <a:rPr lang="en-US" dirty="0"/>
              <a:t>A method can be invoked from:</a:t>
            </a:r>
          </a:p>
          <a:p>
            <a:pPr lvl="1"/>
            <a:r>
              <a:rPr lang="en-US" dirty="0"/>
              <a:t>The main method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Its own body</a:t>
            </a:r>
            <a:r>
              <a:rPr lang="en-US" dirty="0"/>
              <a:t> – recursion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Method (2)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998248" y="2592244"/>
            <a:ext cx="4029364" cy="18331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447144" y="2553514"/>
            <a:ext cx="4868124" cy="22733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PrintHeaderTop()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PrintHeaderBottom()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12" y="5105400"/>
            <a:ext cx="6059056" cy="1443601"/>
          </a:xfrm>
          <a:prstGeom prst="rect">
            <a:avLst/>
          </a:prstGeom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5637212" y="1815524"/>
            <a:ext cx="5181600" cy="14759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Some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other method</a:t>
            </a: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98248" y="5182048"/>
            <a:ext cx="4029364" cy="9529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Crash()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Crash()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385213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3411</Words>
  <Application>Microsoft Office PowerPoint</Application>
  <PresentationFormat>Custom</PresentationFormat>
  <Paragraphs>683</Paragraphs>
  <Slides>56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Consolas</vt:lpstr>
      <vt:lpstr>Wingdings</vt:lpstr>
      <vt:lpstr>Wingdings 2</vt:lpstr>
      <vt:lpstr>SoftUni 16x9</vt:lpstr>
      <vt:lpstr>Methods, Debugging and Troubleshooting Code</vt:lpstr>
      <vt:lpstr>Table of Contents</vt:lpstr>
      <vt:lpstr>Questions?</vt:lpstr>
      <vt:lpstr>Declaring and Invoking Methods</vt:lpstr>
      <vt:lpstr>Simple Methods</vt:lpstr>
      <vt:lpstr>Why Use Methods?</vt:lpstr>
      <vt:lpstr>Declaring Methods</vt:lpstr>
      <vt:lpstr>Invoking a Method</vt:lpstr>
      <vt:lpstr>Invoking a Method (2)</vt:lpstr>
      <vt:lpstr>Problem: Blank Receipt</vt:lpstr>
      <vt:lpstr>Solution: Blank Receipt</vt:lpstr>
      <vt:lpstr>Methods with Parameters</vt:lpstr>
      <vt:lpstr>Method Parameters</vt:lpstr>
      <vt:lpstr>Method Parameters (2)</vt:lpstr>
      <vt:lpstr>Problem: Sign of Integer Number</vt:lpstr>
      <vt:lpstr>Solution: Sign of Integer Number</vt:lpstr>
      <vt:lpstr>Optional Parameters</vt:lpstr>
      <vt:lpstr>Problem: Printing Triangle</vt:lpstr>
      <vt:lpstr>Solution: Printing Triangle</vt:lpstr>
      <vt:lpstr>Solution: Printing Triangle (2)</vt:lpstr>
      <vt:lpstr>Problem: Draw а Filled Square</vt:lpstr>
      <vt:lpstr>Declaring and Invoking Methods</vt:lpstr>
      <vt:lpstr>Returning Values From Methods</vt:lpstr>
      <vt:lpstr>Method Return Types</vt:lpstr>
      <vt:lpstr>The Return Statement</vt:lpstr>
      <vt:lpstr>Using the Return Values</vt:lpstr>
      <vt:lpstr>Temperature Conversion – Example</vt:lpstr>
      <vt:lpstr>Problem: Calculate Triangle Area</vt:lpstr>
      <vt:lpstr>Solution: Calculate Triangle Area</vt:lpstr>
      <vt:lpstr>Problem: Power Method</vt:lpstr>
      <vt:lpstr>Overloading Methods</vt:lpstr>
      <vt:lpstr>Method Signature</vt:lpstr>
      <vt:lpstr>Overloading Methods</vt:lpstr>
      <vt:lpstr>Signature and Return Type</vt:lpstr>
      <vt:lpstr>Problem: Greater of Two Values</vt:lpstr>
      <vt:lpstr>Returning Values and Overloading</vt:lpstr>
      <vt:lpstr>Program Execution Flow</vt:lpstr>
      <vt:lpstr>Program Execution</vt:lpstr>
      <vt:lpstr>Program Execution – Call Stack</vt:lpstr>
      <vt:lpstr>Problem: Multiply Even by Odd Digits</vt:lpstr>
      <vt:lpstr>Debugging the Code</vt:lpstr>
      <vt:lpstr>Debugging the Code</vt:lpstr>
      <vt:lpstr>Debugging in Visual Studio</vt:lpstr>
      <vt:lpstr>Using the Debugger in Visual Studio</vt:lpstr>
      <vt:lpstr>Problem: Find and Fix the Bugs in the Code</vt:lpstr>
      <vt:lpstr>Methods – Naming and Best Practices</vt:lpstr>
      <vt:lpstr>Naming Methods</vt:lpstr>
      <vt:lpstr>Naming Method Parameters</vt:lpstr>
      <vt:lpstr>Methods – Best Practices</vt:lpstr>
      <vt:lpstr>Code Structure and Code Formatting</vt:lpstr>
      <vt:lpstr>Problem: Refactor the "Price Change Alert"</vt:lpstr>
      <vt:lpstr>Debugging and Program Flow</vt:lpstr>
      <vt:lpstr>Summary</vt:lpstr>
      <vt:lpstr>Methods, Debugging and Troubleshooting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Methods, Debugging and Troubleshooting Code</dc:title>
  <dc:subject>Programming Fundamentals Course</dc:subject>
  <dc:creator/>
  <cp:keywords>C#, programming, course, SoftUni, Software University</cp:keywords>
  <dc:description>https://softuni.bg/courses/programming-fundamentals</dc:description>
  <cp:lastModifiedBy/>
  <cp:revision>1</cp:revision>
  <dcterms:created xsi:type="dcterms:W3CDTF">2014-01-02T17:00:34Z</dcterms:created>
  <dcterms:modified xsi:type="dcterms:W3CDTF">2017-06-07T07:46:25Z</dcterms:modified>
  <cp:category>programming, software engineering, quality code, methods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